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65" r:id="rId2"/>
    <p:sldId id="270" r:id="rId3"/>
    <p:sldId id="272" r:id="rId4"/>
    <p:sldId id="295" r:id="rId5"/>
    <p:sldId id="294" r:id="rId6"/>
    <p:sldId id="296" r:id="rId7"/>
    <p:sldId id="297" r:id="rId8"/>
    <p:sldId id="299" r:id="rId9"/>
    <p:sldId id="322" r:id="rId10"/>
    <p:sldId id="300" r:id="rId11"/>
    <p:sldId id="301" r:id="rId12"/>
    <p:sldId id="302" r:id="rId13"/>
    <p:sldId id="304" r:id="rId14"/>
    <p:sldId id="303" r:id="rId15"/>
    <p:sldId id="305" r:id="rId16"/>
    <p:sldId id="306" r:id="rId17"/>
    <p:sldId id="307" r:id="rId18"/>
    <p:sldId id="323" r:id="rId19"/>
    <p:sldId id="308" r:id="rId20"/>
    <p:sldId id="309" r:id="rId21"/>
    <p:sldId id="310" r:id="rId22"/>
    <p:sldId id="324" r:id="rId23"/>
    <p:sldId id="292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2571"/>
    <a:srgbClr val="E65171"/>
    <a:srgbClr val="802B6D"/>
    <a:srgbClr val="D5226B"/>
    <a:srgbClr val="50173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221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366AC-A6EA-45C7-9B3F-8AF4AF971851}" type="datetimeFigureOut">
              <a:rPr lang="zh-CN" altLang="en-US" smtClean="0"/>
              <a:t>2019-10-07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7224F-04A4-436F-8146-80EAE4C73B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03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7224F-04A4-436F-8146-80EAE4C73B9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30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7224F-04A4-436F-8146-80EAE4C73B9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90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7224F-04A4-436F-8146-80EAE4C73B9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62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7224F-04A4-436F-8146-80EAE4C73B9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41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7224F-04A4-436F-8146-80EAE4C73B9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844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7224F-04A4-436F-8146-80EAE4C73B9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18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7224F-04A4-436F-8146-80EAE4C73B9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3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D460A12-9FA4-42A3-8154-6A3DBA6173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0413" cy="6854825"/>
          </a:xfrm>
          <a:prstGeom prst="rect">
            <a:avLst/>
          </a:prstGeom>
          <a:solidFill>
            <a:srgbClr val="0C13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 descr="图片包含 物体&#10;&#10;已生成高可信度的说明">
            <a:extLst>
              <a:ext uri="{FF2B5EF4-FFF2-40B4-BE49-F238E27FC236}">
                <a16:creationId xmlns:a16="http://schemas.microsoft.com/office/drawing/2014/main" id="{DFAABF29-1E0B-4D0B-990E-FFEB9E16AC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28" y="0"/>
            <a:ext cx="972693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58657"/>
      </p:ext>
    </p:extLst>
  </p:cSld>
  <p:clrMapOvr>
    <a:masterClrMapping/>
  </p:clrMapOvr>
  <p:transition spd="slow" advClick="0" advTm="2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感谢您下载小木头平台上提供的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作品，为了您和小木头以及原创作者的利益，请勿复制、传播、销售，否则将承担法律责任！小木头将对作品进行维权，按照传播下载次数进行十倍的索取赔偿！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 advClick="0" advTm="2000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FCDBD6D-7259-49E4-A9DD-9C8911065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/>
          <a:stretch/>
        </p:blipFill>
        <p:spPr>
          <a:xfrm>
            <a:off x="3267863" y="1723128"/>
            <a:ext cx="8924137" cy="51348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4F4CC4-38BA-417F-A900-5FE1ED7243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1" r="14336" b="50000"/>
          <a:stretch/>
        </p:blipFill>
        <p:spPr>
          <a:xfrm>
            <a:off x="243167" y="1510267"/>
            <a:ext cx="3597343" cy="46786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EAA7DC-4E4D-4113-84B6-9B9AE7A66E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1" t="45106" r="4110" b="44783"/>
          <a:stretch/>
        </p:blipFill>
        <p:spPr>
          <a:xfrm>
            <a:off x="10842351" y="-30673"/>
            <a:ext cx="1106482" cy="799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0FC02F-F880-424A-B4B6-2A6BBFEBC77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1" t="45106" r="4110" b="44783"/>
          <a:stretch/>
        </p:blipFill>
        <p:spPr>
          <a:xfrm>
            <a:off x="22579" y="6188893"/>
            <a:ext cx="1106482" cy="799125"/>
          </a:xfrm>
          <a:prstGeom prst="rect">
            <a:avLst/>
          </a:prstGeom>
        </p:spPr>
      </p:pic>
      <p:pic>
        <p:nvPicPr>
          <p:cNvPr id="8" name="Mark Pride - River Flows In You (Original Mix) - remix">
            <a:hlinkClick r:id="" action="ppaction://media"/>
            <a:extLst>
              <a:ext uri="{FF2B5EF4-FFF2-40B4-BE49-F238E27FC236}">
                <a16:creationId xmlns:a16="http://schemas.microsoft.com/office/drawing/2014/main" id="{CA06A3D8-4492-479B-9781-62880479A6A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297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992985" y="-733589"/>
            <a:ext cx="609600" cy="609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202D01-6490-4192-898E-2F19EE1E2AF8}"/>
              </a:ext>
            </a:extLst>
          </p:cNvPr>
          <p:cNvSpPr txBox="1"/>
          <p:nvPr/>
        </p:nvSpPr>
        <p:spPr>
          <a:xfrm>
            <a:off x="6529108" y="661299"/>
            <a:ext cx="54197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  <a:endParaRPr lang="en-US" altLang="zh-CN" sz="66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小组汇报</a:t>
            </a:r>
          </a:p>
        </p:txBody>
      </p:sp>
    </p:spTree>
    <p:extLst>
      <p:ext uri="{BB962C8B-B14F-4D97-AF65-F5344CB8AC3E}">
        <p14:creationId xmlns:p14="http://schemas.microsoft.com/office/powerpoint/2010/main" val="73248213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7BD7C0-BD68-4AF2-A119-3C3EB2ABCC6D}"/>
              </a:ext>
            </a:extLst>
          </p:cNvPr>
          <p:cNvSpPr txBox="1"/>
          <p:nvPr/>
        </p:nvSpPr>
        <p:spPr>
          <a:xfrm>
            <a:off x="266700" y="271334"/>
            <a:ext cx="7184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我们建立了小组</a:t>
            </a:r>
            <a:r>
              <a:rPr lang="en-US" altLang="zh-CN" sz="2400" dirty="0" err="1">
                <a:solidFill>
                  <a:schemeClr val="bg1"/>
                </a:solidFill>
              </a:rPr>
              <a:t>QQ</a:t>
            </a:r>
            <a:r>
              <a:rPr lang="zh-CN" altLang="en-US" sz="2400" dirty="0">
                <a:solidFill>
                  <a:schemeClr val="bg1"/>
                </a:solidFill>
              </a:rPr>
              <a:t>群和</a:t>
            </a:r>
            <a:r>
              <a:rPr lang="en-US" altLang="zh-CN" sz="2400" dirty="0">
                <a:solidFill>
                  <a:schemeClr val="bg1"/>
                </a:solidFill>
              </a:rPr>
              <a:t>G</a:t>
            </a:r>
            <a:r>
              <a:rPr lang="zh-CN" altLang="en-US" sz="2400" dirty="0">
                <a:solidFill>
                  <a:schemeClr val="bg1"/>
                </a:solidFill>
              </a:rPr>
              <a:t>站（</a:t>
            </a:r>
            <a:r>
              <a:rPr lang="en-US" altLang="zh-CN" sz="2400" dirty="0" err="1">
                <a:solidFill>
                  <a:schemeClr val="bg1"/>
                </a:solidFill>
              </a:rPr>
              <a:t>Github</a:t>
            </a:r>
            <a:r>
              <a:rPr lang="zh-CN" altLang="en-US" sz="2400" dirty="0">
                <a:solidFill>
                  <a:schemeClr val="bg1"/>
                </a:solidFill>
              </a:rPr>
              <a:t>）的个人主页，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将学习的心得体会以及交流代码上传其中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9D223A-2EAF-4377-AB04-FB1FC6332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205" y="1354720"/>
            <a:ext cx="5810250" cy="2552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F5C9FC-EB66-45E7-AA69-6EC56F20E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13" y="4159810"/>
            <a:ext cx="6081287" cy="21795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DC297F-9475-4CA5-9D33-79799A8BB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118" y="4006850"/>
            <a:ext cx="2784475" cy="27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29605"/>
      </p:ext>
    </p:extLst>
  </p:cSld>
  <p:clrMapOvr>
    <a:masterClrMapping/>
  </p:clrMapOvr>
  <p:transition spd="slow" advClick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78B4AD-AD1A-4018-9B0C-6EF73CF93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625"/>
            <a:ext cx="12192000" cy="5746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EBE2BB-5537-4A4D-ABAE-1ADB75B5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5625"/>
            <a:ext cx="12192000" cy="57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6224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A1F065-04EF-48A8-AA78-22EEB4AA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462087"/>
            <a:ext cx="7239000" cy="3933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D6906F-31CF-45EC-B517-1B87B6654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6582" cy="67895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37F8AD0-89B1-4576-AEC0-FBCA8AB15395}"/>
              </a:ext>
            </a:extLst>
          </p:cNvPr>
          <p:cNvSpPr/>
          <p:nvPr/>
        </p:nvSpPr>
        <p:spPr>
          <a:xfrm>
            <a:off x="419100" y="2771775"/>
            <a:ext cx="5572125" cy="13335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500BFF-87DC-48E1-889D-5AFDC2F2DD30}"/>
              </a:ext>
            </a:extLst>
          </p:cNvPr>
          <p:cNvSpPr txBox="1"/>
          <p:nvPr/>
        </p:nvSpPr>
        <p:spPr>
          <a:xfrm>
            <a:off x="6200777" y="3013500"/>
            <a:ext cx="366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反走样的实际应用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游戏反锯齿化（抗锯齿化）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增加</a:t>
            </a:r>
            <a:r>
              <a:rPr lang="en-US" altLang="zh-CN" sz="2400" dirty="0">
                <a:solidFill>
                  <a:schemeClr val="bg1"/>
                </a:solidFill>
              </a:rPr>
              <a:t>GPU</a:t>
            </a:r>
            <a:r>
              <a:rPr lang="zh-CN" altLang="en-US" sz="2400" dirty="0">
                <a:solidFill>
                  <a:schemeClr val="bg1"/>
                </a:solidFill>
              </a:rPr>
              <a:t>计算，发热耗电</a:t>
            </a:r>
          </a:p>
        </p:txBody>
      </p:sp>
    </p:spTree>
    <p:extLst>
      <p:ext uri="{BB962C8B-B14F-4D97-AF65-F5344CB8AC3E}">
        <p14:creationId xmlns:p14="http://schemas.microsoft.com/office/powerpoint/2010/main" val="401281787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6F65F7-ECFD-4487-9AD1-87D1749A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71450"/>
            <a:ext cx="3762375" cy="4038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B045AC-AE79-4AF2-8583-BFDEAD2E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37" y="171450"/>
            <a:ext cx="47720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4566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B8029D-E851-4959-8900-0EC76624D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63" y="0"/>
            <a:ext cx="8875875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B766EA-0A69-4C57-A4F7-6280E0B54536}"/>
              </a:ext>
            </a:extLst>
          </p:cNvPr>
          <p:cNvSpPr txBox="1"/>
          <p:nvPr/>
        </p:nvSpPr>
        <p:spPr>
          <a:xfrm>
            <a:off x="4776207" y="466725"/>
            <a:ext cx="5757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直线画法的</a:t>
            </a:r>
            <a:r>
              <a:rPr lang="en-US" altLang="zh-CN" sz="3200" dirty="0" err="1">
                <a:solidFill>
                  <a:schemeClr val="bg1"/>
                </a:solidFill>
              </a:rPr>
              <a:t>bresenham</a:t>
            </a:r>
            <a:r>
              <a:rPr lang="zh-CN" altLang="en-US" sz="3200" dirty="0">
                <a:solidFill>
                  <a:schemeClr val="bg1"/>
                </a:solidFill>
              </a:rPr>
              <a:t>算法实现</a:t>
            </a:r>
          </a:p>
        </p:txBody>
      </p:sp>
    </p:spTree>
    <p:extLst>
      <p:ext uri="{BB962C8B-B14F-4D97-AF65-F5344CB8AC3E}">
        <p14:creationId xmlns:p14="http://schemas.microsoft.com/office/powerpoint/2010/main" val="363614987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57533F-DE09-4A74-AE14-C185EA2BC034}"/>
              </a:ext>
            </a:extLst>
          </p:cNvPr>
          <p:cNvSpPr txBox="1"/>
          <p:nvPr/>
        </p:nvSpPr>
        <p:spPr>
          <a:xfrm>
            <a:off x="266700" y="171450"/>
            <a:ext cx="91614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同时对代码进行逐行解读（绘制矩形代码为例）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了解函数的参数表对应的含义，变量的使用以及函数调用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3DFE2F-8F5F-4416-9A0B-06A8BCD5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323975"/>
            <a:ext cx="10306050" cy="53625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EAAD00-D6FF-4B9F-B6AB-57030D4A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474768"/>
            <a:ext cx="11401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8664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50E837-D7AC-4013-B143-6DAD69D798D4}"/>
              </a:ext>
            </a:extLst>
          </p:cNvPr>
          <p:cNvSpPr txBox="1"/>
          <p:nvPr/>
        </p:nvSpPr>
        <p:spPr>
          <a:xfrm>
            <a:off x="504825" y="171450"/>
            <a:ext cx="1134427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存在问题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调试阶段一定要使用解决方案平台</a:t>
            </a:r>
            <a:r>
              <a:rPr lang="en-US" altLang="zh-CN" sz="2400" dirty="0">
                <a:solidFill>
                  <a:schemeClr val="bg1"/>
                </a:solidFill>
              </a:rPr>
              <a:t>debug-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x86</a:t>
            </a:r>
            <a:r>
              <a:rPr lang="en-US" altLang="zh-CN" sz="2400" dirty="0">
                <a:solidFill>
                  <a:schemeClr val="bg1"/>
                </a:solidFill>
              </a:rPr>
              <a:t>(32</a:t>
            </a:r>
            <a:r>
              <a:rPr lang="zh-CN" altLang="en-US" sz="2400" dirty="0">
                <a:solidFill>
                  <a:schemeClr val="bg1"/>
                </a:solidFill>
              </a:rPr>
              <a:t>位环境下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r>
              <a:rPr lang="zh-CN" altLang="en-US" sz="2400" dirty="0">
                <a:solidFill>
                  <a:schemeClr val="bg1"/>
                </a:solidFill>
              </a:rPr>
              <a:t>进行</a:t>
            </a:r>
            <a:r>
              <a:rPr lang="en-US" altLang="zh-CN" sz="2400" dirty="0">
                <a:solidFill>
                  <a:schemeClr val="bg1"/>
                </a:solidFill>
              </a:rPr>
              <a:t>debug</a:t>
            </a:r>
            <a:r>
              <a:rPr lang="zh-CN" altLang="en-US" sz="2400" dirty="0">
                <a:solidFill>
                  <a:schemeClr val="bg1"/>
                </a:solidFill>
              </a:rPr>
              <a:t>调试否则会直接报错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原因是我们使用的库函数</a:t>
            </a:r>
            <a:r>
              <a:rPr lang="en-US" altLang="zh-CN" sz="2400" dirty="0" err="1">
                <a:solidFill>
                  <a:schemeClr val="bg1"/>
                </a:solidFill>
              </a:rPr>
              <a:t>glut.h</a:t>
            </a:r>
            <a:r>
              <a:rPr lang="zh-CN" altLang="en-US" sz="2400" dirty="0">
                <a:solidFill>
                  <a:schemeClr val="bg1"/>
                </a:solidFill>
              </a:rPr>
              <a:t>等基于</a:t>
            </a:r>
            <a:r>
              <a:rPr lang="en-US" altLang="zh-CN" sz="2400" dirty="0">
                <a:solidFill>
                  <a:schemeClr val="bg1"/>
                </a:solidFill>
              </a:rPr>
              <a:t>32</a:t>
            </a:r>
            <a:r>
              <a:rPr lang="zh-CN" altLang="en-US" sz="2400" dirty="0">
                <a:solidFill>
                  <a:schemeClr val="bg1"/>
                </a:solidFill>
              </a:rPr>
              <a:t>位平台和系统编写，其函数包标识的同样是</a:t>
            </a:r>
            <a:r>
              <a:rPr lang="en-US" altLang="zh-CN" sz="2400" dirty="0" err="1">
                <a:solidFill>
                  <a:schemeClr val="bg1"/>
                </a:solidFill>
              </a:rPr>
              <a:t>x86</a:t>
            </a:r>
            <a:r>
              <a:rPr lang="zh-CN" altLang="en-US" sz="2400" dirty="0">
                <a:solidFill>
                  <a:schemeClr val="bg1"/>
                </a:solidFill>
              </a:rPr>
              <a:t>类型文件。使用</a:t>
            </a:r>
            <a:r>
              <a:rPr lang="en-US" altLang="zh-CN" sz="2400" dirty="0">
                <a:solidFill>
                  <a:schemeClr val="bg1"/>
                </a:solidFill>
              </a:rPr>
              <a:t>debug-</a:t>
            </a:r>
            <a:r>
              <a:rPr lang="en-US" altLang="zh-CN" sz="2400" dirty="0" err="1">
                <a:solidFill>
                  <a:schemeClr val="bg1"/>
                </a:solidFill>
              </a:rPr>
              <a:t>x64</a:t>
            </a: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64</a:t>
            </a:r>
            <a:r>
              <a:rPr lang="zh-CN" altLang="en-US" sz="2400" dirty="0">
                <a:solidFill>
                  <a:schemeClr val="bg1"/>
                </a:solidFill>
              </a:rPr>
              <a:t>位环境调试报错）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r>
              <a:rPr lang="zh-CN" altLang="en-US" sz="2400" dirty="0">
                <a:solidFill>
                  <a:schemeClr val="bg1"/>
                </a:solidFill>
              </a:rPr>
              <a:t>任务繁重，代码量大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OpenGL</a:t>
            </a:r>
            <a:r>
              <a:rPr lang="zh-CN" altLang="en-US" sz="2400" dirty="0">
                <a:solidFill>
                  <a:schemeClr val="bg1"/>
                </a:solidFill>
              </a:rPr>
              <a:t>的编写虽然基于</a:t>
            </a:r>
            <a:r>
              <a:rPr lang="en-US" altLang="zh-CN" sz="2400" dirty="0">
                <a:solidFill>
                  <a:schemeClr val="bg1"/>
                </a:solidFill>
              </a:rPr>
              <a:t>C/C++</a:t>
            </a:r>
            <a:r>
              <a:rPr lang="zh-CN" altLang="en-US" sz="2400" dirty="0">
                <a:solidFill>
                  <a:schemeClr val="bg1"/>
                </a:solidFill>
              </a:rPr>
              <a:t>但是其中引用的库函数和函数自定义变量要从头开始学起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各类函数的参数表、接口信息也需要学习。就算把代码抄下来但是不去深入解读函数参数表和参数具体功能，在后面自己编写程序的时候同样不会编写。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且</a:t>
            </a:r>
            <a:r>
              <a:rPr lang="en-US" altLang="zh-CN" sz="2400" dirty="0">
                <a:solidFill>
                  <a:schemeClr val="bg1"/>
                </a:solidFill>
              </a:rPr>
              <a:t>OpenGL</a:t>
            </a:r>
            <a:r>
              <a:rPr lang="zh-CN" altLang="en-US" sz="2400" dirty="0">
                <a:solidFill>
                  <a:schemeClr val="bg1"/>
                </a:solidFill>
              </a:rPr>
              <a:t>程序和</a:t>
            </a:r>
            <a:r>
              <a:rPr lang="en-US" altLang="zh-CN" sz="2400" dirty="0">
                <a:solidFill>
                  <a:schemeClr val="bg1"/>
                </a:solidFill>
              </a:rPr>
              <a:t>C/C++</a:t>
            </a:r>
            <a:r>
              <a:rPr lang="zh-CN" altLang="en-US" sz="2400" dirty="0">
                <a:solidFill>
                  <a:schemeClr val="bg1"/>
                </a:solidFill>
              </a:rPr>
              <a:t>语言程序设计、面向对象等有所区别，需要将精力放在程序大框架的构建、算法实现和各个函数应用上。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同时一个程序的代码量大，需要查找各种函数和函数参数、函数接口的具体使用说明（和一般</a:t>
            </a:r>
            <a:r>
              <a:rPr lang="en-US" altLang="zh-CN" sz="2400" dirty="0">
                <a:solidFill>
                  <a:schemeClr val="bg1"/>
                </a:solidFill>
              </a:rPr>
              <a:t>C/C++ </a:t>
            </a:r>
            <a:r>
              <a:rPr lang="zh-CN" altLang="en-US" sz="2400" dirty="0">
                <a:solidFill>
                  <a:schemeClr val="bg1"/>
                </a:solidFill>
              </a:rPr>
              <a:t>程序不同）费时费力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r>
              <a:rPr lang="zh-CN" altLang="en-US" sz="2400" dirty="0">
                <a:solidFill>
                  <a:schemeClr val="bg1"/>
                </a:solidFill>
              </a:rPr>
              <a:t>小组成员进度不一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17886"/>
      </p:ext>
    </p:extLst>
  </p:cSld>
  <p:clrMapOvr>
    <a:masterClrMapping/>
  </p:clrMapOvr>
  <p:transition spd="slow" advClick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071153-A8C7-41A0-803C-89F140965F0A}"/>
              </a:ext>
            </a:extLst>
          </p:cNvPr>
          <p:cNvSpPr txBox="1"/>
          <p:nvPr/>
        </p:nvSpPr>
        <p:spPr>
          <a:xfrm>
            <a:off x="123825" y="240315"/>
            <a:ext cx="124011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学习计划安排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1.</a:t>
            </a:r>
            <a:r>
              <a:rPr lang="zh-CN" altLang="en-US" sz="2800" dirty="0">
                <a:solidFill>
                  <a:schemeClr val="bg1"/>
                </a:solidFill>
              </a:rPr>
              <a:t>组长继续研究</a:t>
            </a:r>
            <a:r>
              <a:rPr lang="en-US" altLang="zh-CN" sz="2800" dirty="0">
                <a:solidFill>
                  <a:schemeClr val="bg1"/>
                </a:solidFill>
              </a:rPr>
              <a:t>OpenGL</a:t>
            </a:r>
            <a:r>
              <a:rPr lang="zh-CN" altLang="en-US" sz="2800" dirty="0">
                <a:solidFill>
                  <a:schemeClr val="bg1"/>
                </a:solidFill>
              </a:rPr>
              <a:t>蓝宝书内容（有能力建议看英文原版汉化是真的辣鸡）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2.</a:t>
            </a:r>
            <a:r>
              <a:rPr lang="zh-CN" altLang="en-US" sz="2800" dirty="0">
                <a:solidFill>
                  <a:schemeClr val="bg1"/>
                </a:solidFill>
              </a:rPr>
              <a:t>组长、组员共同在知乎和</a:t>
            </a:r>
            <a:r>
              <a:rPr lang="en-US" altLang="zh-CN" sz="2800" dirty="0" err="1">
                <a:solidFill>
                  <a:schemeClr val="bg1"/>
                </a:solidFill>
              </a:rPr>
              <a:t>Bilibili</a:t>
            </a:r>
            <a:r>
              <a:rPr lang="zh-CN" altLang="en-US" sz="2800" dirty="0">
                <a:solidFill>
                  <a:schemeClr val="bg1"/>
                </a:solidFill>
              </a:rPr>
              <a:t>学习相关知识，加快进度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3.</a:t>
            </a:r>
            <a:r>
              <a:rPr lang="zh-CN" altLang="en-US" sz="2800" dirty="0">
                <a:solidFill>
                  <a:schemeClr val="bg1"/>
                </a:solidFill>
              </a:rPr>
              <a:t>组员可以结合课上所学内容，补充完善基础知识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ECCC9A-1A4B-417C-9F8C-72A60C4D5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" t="29433" r="-473" b="16489"/>
          <a:stretch/>
        </p:blipFill>
        <p:spPr>
          <a:xfrm>
            <a:off x="3171825" y="279686"/>
            <a:ext cx="8790078" cy="633799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22027A6-0821-4915-B4F8-7866C7BAECDF}"/>
              </a:ext>
            </a:extLst>
          </p:cNvPr>
          <p:cNvCxnSpPr>
            <a:cxnSpLocks/>
          </p:cNvCxnSpPr>
          <p:nvPr/>
        </p:nvCxnSpPr>
        <p:spPr>
          <a:xfrm>
            <a:off x="3505200" y="5758061"/>
            <a:ext cx="6447478" cy="290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6F09CB-A888-4ADF-B3F2-006C9FC1113E}"/>
              </a:ext>
            </a:extLst>
          </p:cNvPr>
          <p:cNvCxnSpPr/>
          <p:nvPr/>
        </p:nvCxnSpPr>
        <p:spPr>
          <a:xfrm>
            <a:off x="3838575" y="5440965"/>
            <a:ext cx="4514850" cy="247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81FB0D0-E1BB-48CD-98FC-181F4669210A}"/>
              </a:ext>
            </a:extLst>
          </p:cNvPr>
          <p:cNvSpPr txBox="1"/>
          <p:nvPr/>
        </p:nvSpPr>
        <p:spPr>
          <a:xfrm>
            <a:off x="230097" y="2284035"/>
            <a:ext cx="346761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学习内容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基础渲染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初识向量和矩阵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基础纹理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高级缓冲区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高级几何图形管理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高级着色器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0814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2A0CD2-CF04-445F-AF1B-E2D739184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254" y="2112909"/>
            <a:ext cx="8368746" cy="46530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05B811-CB69-4F93-BCC2-4E6CAD4E3A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1" t="45106" r="4110" b="44783"/>
          <a:stretch/>
        </p:blipFill>
        <p:spPr>
          <a:xfrm>
            <a:off x="0" y="885227"/>
            <a:ext cx="1106482" cy="7991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ADEFF3-9954-4BB7-AC0A-7E6CD9DB25F2}"/>
              </a:ext>
            </a:extLst>
          </p:cNvPr>
          <p:cNvSpPr/>
          <p:nvPr/>
        </p:nvSpPr>
        <p:spPr>
          <a:xfrm>
            <a:off x="161546" y="0"/>
            <a:ext cx="367613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80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PART  03</a:t>
            </a:r>
          </a:p>
          <a:p>
            <a:pPr algn="ctr" defTabSz="914400"/>
            <a:r>
              <a:rPr lang="zh-CN" altLang="en-US" sz="4000" b="1" dirty="0">
                <a:solidFill>
                  <a:prstClr val="white">
                    <a:lumMod val="85000"/>
                  </a:prstClr>
                </a:solidFill>
                <a:latin typeface="微软雅黑"/>
                <a:ea typeface="微软雅黑"/>
                <a:cs typeface="Arial Unicode MS" panose="020B0604020202020204" pitchFamily="34" charset="-122"/>
              </a:rPr>
              <a:t>完成目标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C0AF55-25C4-4B98-AFB9-3AAEF499A6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92232">
            <a:off x="763673" y="880881"/>
            <a:ext cx="5120377" cy="711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64450"/>
      </p:ext>
    </p:extLst>
  </p:cSld>
  <p:clrMapOvr>
    <a:masterClrMapping/>
  </p:clrMapOvr>
  <p:transition spd="slow" advClick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7565F3D-8717-4F5F-82DD-0DAEE133DC71}"/>
              </a:ext>
            </a:extLst>
          </p:cNvPr>
          <p:cNvSpPr txBox="1"/>
          <p:nvPr/>
        </p:nvSpPr>
        <p:spPr>
          <a:xfrm>
            <a:off x="123825" y="9525"/>
            <a:ext cx="1165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参考</a:t>
            </a:r>
            <a:r>
              <a:rPr lang="en-US" altLang="zh-CN" sz="2800" dirty="0" err="1">
                <a:solidFill>
                  <a:schemeClr val="bg1"/>
                </a:solidFill>
              </a:rPr>
              <a:t>Bilibili</a:t>
            </a:r>
            <a:r>
              <a:rPr lang="zh-CN" altLang="en-US" sz="2800" dirty="0">
                <a:solidFill>
                  <a:schemeClr val="bg1"/>
                </a:solidFill>
              </a:rPr>
              <a:t>视频</a:t>
            </a:r>
            <a:r>
              <a:rPr lang="en-US" altLang="zh-CN" sz="2800" dirty="0">
                <a:solidFill>
                  <a:schemeClr val="bg1"/>
                </a:solidFill>
              </a:rPr>
              <a:t>OpenGL</a:t>
            </a:r>
            <a:r>
              <a:rPr lang="zh-CN" altLang="en-US" sz="2800" dirty="0">
                <a:solidFill>
                  <a:schemeClr val="bg1"/>
                </a:solidFill>
              </a:rPr>
              <a:t>教程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结合</a:t>
            </a:r>
            <a:r>
              <a:rPr lang="en-US" altLang="zh-CN" sz="2800" dirty="0" err="1">
                <a:solidFill>
                  <a:schemeClr val="bg1"/>
                </a:solidFill>
              </a:rPr>
              <a:t>MineCraft</a:t>
            </a:r>
            <a:r>
              <a:rPr lang="zh-CN" altLang="en-US" sz="2800" dirty="0">
                <a:solidFill>
                  <a:schemeClr val="bg1"/>
                </a:solidFill>
              </a:rPr>
              <a:t>游戏，打算以</a:t>
            </a:r>
            <a:r>
              <a:rPr lang="en-US" altLang="zh-CN" sz="2800" dirty="0">
                <a:solidFill>
                  <a:schemeClr val="bg1"/>
                </a:solidFill>
              </a:rPr>
              <a:t>OpenGL</a:t>
            </a:r>
            <a:r>
              <a:rPr lang="zh-CN" altLang="en-US" sz="2800" dirty="0">
                <a:solidFill>
                  <a:schemeClr val="bg1"/>
                </a:solidFill>
              </a:rPr>
              <a:t>实现沙盒类图形界面程序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（为了学习专门下游戏）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764479-CAF7-4411-962B-ED8F0BC4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0" y="319087"/>
            <a:ext cx="1162810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3507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BA381E-1B6E-490B-9EE1-11B54F116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92232">
            <a:off x="1169902" y="-970386"/>
            <a:ext cx="5120377" cy="71170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77E836-8CD6-49F0-A6AA-A8AC2DF39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8518">
            <a:off x="110229" y="3515790"/>
            <a:ext cx="2997056" cy="39235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BEC877-0AF2-4E1E-881C-F1658C4F9F5B}"/>
              </a:ext>
            </a:extLst>
          </p:cNvPr>
          <p:cNvSpPr/>
          <p:nvPr/>
        </p:nvSpPr>
        <p:spPr>
          <a:xfrm>
            <a:off x="4116222" y="770336"/>
            <a:ext cx="39595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80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PART  01</a:t>
            </a:r>
          </a:p>
          <a:p>
            <a:pPr algn="ctr" defTabSz="914400"/>
            <a:r>
              <a:rPr lang="zh-CN" altLang="en-US" sz="4000" b="1" dirty="0">
                <a:solidFill>
                  <a:prstClr val="white">
                    <a:lumMod val="85000"/>
                  </a:prstClr>
                </a:solidFill>
                <a:latin typeface="微软雅黑"/>
                <a:ea typeface="微软雅黑"/>
                <a:cs typeface="Arial Unicode MS" panose="020B0604020202020204" pitchFamily="34" charset="-122"/>
              </a:rPr>
              <a:t>小组成员及分工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B0E053-138D-4E52-AD98-98F65F4FEFCA}"/>
              </a:ext>
            </a:extLst>
          </p:cNvPr>
          <p:cNvSpPr/>
          <p:nvPr/>
        </p:nvSpPr>
        <p:spPr>
          <a:xfrm>
            <a:off x="8092374" y="770336"/>
            <a:ext cx="3647281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80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PART  02</a:t>
            </a:r>
          </a:p>
          <a:p>
            <a:pPr algn="ctr" defTabSz="914400"/>
            <a:r>
              <a:rPr lang="zh-CN" altLang="en-US" sz="4000" b="1" dirty="0">
                <a:solidFill>
                  <a:prstClr val="white">
                    <a:lumMod val="85000"/>
                  </a:prstClr>
                </a:solidFill>
                <a:latin typeface="微软雅黑"/>
                <a:ea typeface="微软雅黑"/>
                <a:cs typeface="Arial Unicode MS" panose="020B0604020202020204" pitchFamily="34" charset="-122"/>
              </a:rPr>
              <a:t>学习进度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D486CE-2F87-4E3B-B370-BE4991A0F51D}"/>
              </a:ext>
            </a:extLst>
          </p:cNvPr>
          <p:cNvSpPr/>
          <p:nvPr/>
        </p:nvSpPr>
        <p:spPr>
          <a:xfrm>
            <a:off x="4365062" y="3928062"/>
            <a:ext cx="367613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80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PART  03</a:t>
            </a:r>
          </a:p>
          <a:p>
            <a:pPr algn="ctr" defTabSz="914400"/>
            <a:r>
              <a:rPr lang="zh-CN" altLang="en-US" sz="4000" b="1" dirty="0">
                <a:solidFill>
                  <a:prstClr val="white">
                    <a:lumMod val="85000"/>
                  </a:prstClr>
                </a:solidFill>
                <a:latin typeface="微软雅黑"/>
                <a:ea typeface="微软雅黑"/>
                <a:cs typeface="Arial Unicode MS" panose="020B0604020202020204" pitchFamily="34" charset="-122"/>
              </a:rPr>
              <a:t>完成目标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D7A5B6-470B-4BC3-8F10-30C63939C324}"/>
              </a:ext>
            </a:extLst>
          </p:cNvPr>
          <p:cNvSpPr/>
          <p:nvPr/>
        </p:nvSpPr>
        <p:spPr>
          <a:xfrm>
            <a:off x="8111513" y="3928062"/>
            <a:ext cx="364567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80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PART  04</a:t>
            </a:r>
          </a:p>
          <a:p>
            <a:pPr algn="ctr" defTabSz="914400"/>
            <a:r>
              <a:rPr lang="zh-CN" altLang="en-US" sz="4000" b="1" dirty="0">
                <a:solidFill>
                  <a:prstClr val="white">
                    <a:lumMod val="85000"/>
                  </a:prstClr>
                </a:solidFill>
                <a:latin typeface="微软雅黑"/>
                <a:ea typeface="微软雅黑"/>
                <a:cs typeface="Arial Unicode MS" panose="020B0604020202020204" pitchFamily="34" charset="-122"/>
              </a:rPr>
              <a:t>问答环节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04298C-4D21-4381-9FE4-4BB9EC4C9172}"/>
              </a:ext>
            </a:extLst>
          </p:cNvPr>
          <p:cNvSpPr/>
          <p:nvPr/>
        </p:nvSpPr>
        <p:spPr>
          <a:xfrm>
            <a:off x="34026" y="82165"/>
            <a:ext cx="33177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4800" b="1" dirty="0">
                <a:solidFill>
                  <a:prstClr val="white">
                    <a:lumMod val="85000"/>
                  </a:prstClr>
                </a:solidFill>
                <a:latin typeface="微软雅黑"/>
                <a:ea typeface="微软雅黑"/>
                <a:cs typeface="Arial Unicode MS" panose="020B0604020202020204" pitchFamily="34" charset="-122"/>
              </a:rPr>
              <a:t>目录</a:t>
            </a:r>
            <a:endParaRPr lang="en-US" altLang="zh-CN" sz="4800" b="1" dirty="0">
              <a:solidFill>
                <a:prstClr val="white">
                  <a:lumMod val="85000"/>
                </a:prstClr>
              </a:solidFill>
              <a:latin typeface="微软雅黑"/>
              <a:ea typeface="微软雅黑"/>
              <a:cs typeface="Arial Unicode MS" panose="020B0604020202020204" pitchFamily="34" charset="-122"/>
            </a:endParaRPr>
          </a:p>
          <a:p>
            <a:pPr defTabSz="914400"/>
            <a:r>
              <a:rPr lang="en-US" altLang="zh-CN" sz="4800" b="1" dirty="0">
                <a:solidFill>
                  <a:prstClr val="white">
                    <a:lumMod val="85000"/>
                  </a:prstClr>
                </a:solidFill>
                <a:latin typeface="微软雅黑"/>
                <a:ea typeface="微软雅黑"/>
                <a:cs typeface="Arial Unicode MS" panose="020B0604020202020204" pitchFamily="34" charset="-122"/>
              </a:rPr>
              <a:t>CONTENT</a:t>
            </a:r>
            <a:endParaRPr lang="zh-CN" altLang="en-US" sz="4800" b="1" dirty="0">
              <a:solidFill>
                <a:prstClr val="white">
                  <a:lumMod val="85000"/>
                </a:prstClr>
              </a:solidFill>
              <a:latin typeface="微软雅黑"/>
              <a:ea typeface="微软雅黑"/>
              <a:cs typeface="Arial Unicode MS" panose="020B0604020202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AC5C1F2-4755-433E-9B2B-3B12F04CE9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1" t="45106" r="4110" b="44783"/>
          <a:stretch/>
        </p:blipFill>
        <p:spPr>
          <a:xfrm>
            <a:off x="-824797" y="1199289"/>
            <a:ext cx="3882321" cy="7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9909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5C6B39-48EA-44AF-BEEC-7EDE3AE9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4676"/>
      </p:ext>
    </p:extLst>
  </p:cSld>
  <p:clrMapOvr>
    <a:masterClrMapping/>
  </p:clrMapOvr>
  <p:transition spd="slow" advClick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F10CE90-7E7B-4AC3-A3E6-3CBEF7B898F3}"/>
              </a:ext>
            </a:extLst>
          </p:cNvPr>
          <p:cNvSpPr/>
          <p:nvPr/>
        </p:nvSpPr>
        <p:spPr>
          <a:xfrm>
            <a:off x="95250" y="95250"/>
            <a:ext cx="6096000" cy="64940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##day one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使用标准的</a:t>
            </a:r>
            <a:r>
              <a:rPr lang="en-US" altLang="zh-CN" sz="2000" dirty="0" err="1">
                <a:solidFill>
                  <a:schemeClr val="bg1"/>
                </a:solidFill>
              </a:rPr>
              <a:t>openGL</a:t>
            </a:r>
            <a:r>
              <a:rPr lang="zh-CN" altLang="en-US" sz="2000" dirty="0">
                <a:solidFill>
                  <a:schemeClr val="bg1"/>
                </a:solidFill>
              </a:rPr>
              <a:t>代码实现游戏的状态机和主游戏板块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应用着色器和纹理器实现草木质感的</a:t>
            </a:r>
            <a:r>
              <a:rPr lang="en-US" altLang="zh-CN" sz="2000" dirty="0" err="1">
                <a:solidFill>
                  <a:schemeClr val="bg1"/>
                </a:solidFill>
              </a:rPr>
              <a:t>2D</a:t>
            </a:r>
            <a:r>
              <a:rPr lang="zh-CN" altLang="en-US" sz="2000" dirty="0">
                <a:solidFill>
                  <a:schemeClr val="bg1"/>
                </a:solidFill>
              </a:rPr>
              <a:t>素材并转换为</a:t>
            </a:r>
            <a:r>
              <a:rPr lang="en-US" altLang="zh-CN" sz="2000" dirty="0">
                <a:solidFill>
                  <a:schemeClr val="bg1"/>
                </a:solidFill>
              </a:rPr>
              <a:t>3D</a:t>
            </a:r>
            <a:r>
              <a:rPr lang="zh-CN" altLang="en-US" sz="2000" dirty="0">
                <a:solidFill>
                  <a:schemeClr val="bg1"/>
                </a:solidFill>
              </a:rPr>
              <a:t>素材（</a:t>
            </a:r>
            <a:r>
              <a:rPr lang="en-US" altLang="zh-CN" sz="2000" dirty="0">
                <a:solidFill>
                  <a:schemeClr val="bg1"/>
                </a:solidFill>
              </a:rPr>
              <a:t>OpenGL</a:t>
            </a:r>
            <a:r>
              <a:rPr lang="zh-CN" altLang="en-US" sz="2000" dirty="0">
                <a:solidFill>
                  <a:schemeClr val="bg1"/>
                </a:solidFill>
              </a:rPr>
              <a:t>数学库）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实现第一人称视角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##day two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创建立方体类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实现地图素材集的类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实际绘制素材小方块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实现素材小方块填充地图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##day three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调试地图填充算法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实现玩家改变地形的算法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##day four</a:t>
            </a:r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创建边界并使之没有边界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使用噪声算法创建高低不同的地形图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添加树木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D0041D-62F0-4B18-8069-FC304AAA10AF}"/>
              </a:ext>
            </a:extLst>
          </p:cNvPr>
          <p:cNvSpPr/>
          <p:nvPr/>
        </p:nvSpPr>
        <p:spPr>
          <a:xfrm>
            <a:off x="6296025" y="95250"/>
            <a:ext cx="5800725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</a:rPr>
              <a:t>##day five</a:t>
            </a:r>
            <a:endParaRPr lang="zh-CN" altLang="en-US" sz="2200" dirty="0">
              <a:solidFill>
                <a:schemeClr val="bg1"/>
              </a:solidFill>
            </a:endParaRPr>
          </a:p>
          <a:p>
            <a:r>
              <a:rPr lang="zh-CN" altLang="en-US" sz="2200" dirty="0">
                <a:solidFill>
                  <a:schemeClr val="bg1"/>
                </a:solidFill>
              </a:rPr>
              <a:t>添加碰撞检测系统</a:t>
            </a:r>
          </a:p>
          <a:p>
            <a:r>
              <a:rPr lang="zh-CN" altLang="en-US" sz="2200" dirty="0">
                <a:solidFill>
                  <a:schemeClr val="bg1"/>
                </a:solidFill>
              </a:rPr>
              <a:t>实现物品系统，即打碎方块后收入自己的背包中</a:t>
            </a:r>
          </a:p>
          <a:p>
            <a:r>
              <a:rPr lang="zh-CN" altLang="en-US" sz="2200" dirty="0">
                <a:solidFill>
                  <a:schemeClr val="bg1"/>
                </a:solidFill>
              </a:rPr>
              <a:t>碰撞检测系统出现</a:t>
            </a:r>
            <a:r>
              <a:rPr lang="en-US" altLang="zh-CN" sz="2200" dirty="0">
                <a:solidFill>
                  <a:schemeClr val="bg1"/>
                </a:solidFill>
              </a:rPr>
              <a:t>bug</a:t>
            </a:r>
          </a:p>
          <a:p>
            <a:endParaRPr lang="en-US" altLang="zh-CN" sz="2200" dirty="0">
              <a:solidFill>
                <a:schemeClr val="bg1"/>
              </a:solidFill>
            </a:endParaRPr>
          </a:p>
          <a:p>
            <a:r>
              <a:rPr lang="en-US" altLang="zh-CN" sz="2200" dirty="0">
                <a:solidFill>
                  <a:schemeClr val="bg1"/>
                </a:solidFill>
              </a:rPr>
              <a:t>##day six</a:t>
            </a:r>
            <a:endParaRPr lang="zh-CN" altLang="en-US" sz="2200" dirty="0">
              <a:solidFill>
                <a:schemeClr val="bg1"/>
              </a:solidFill>
            </a:endParaRPr>
          </a:p>
          <a:p>
            <a:r>
              <a:rPr lang="zh-CN" altLang="en-US" sz="2200" dirty="0">
                <a:solidFill>
                  <a:schemeClr val="bg1"/>
                </a:solidFill>
              </a:rPr>
              <a:t>优化地图初始化</a:t>
            </a:r>
          </a:p>
          <a:p>
            <a:r>
              <a:rPr lang="zh-CN" altLang="en-US" sz="2200" dirty="0">
                <a:solidFill>
                  <a:schemeClr val="bg1"/>
                </a:solidFill>
              </a:rPr>
              <a:t>使地图无边界化</a:t>
            </a:r>
          </a:p>
          <a:p>
            <a:r>
              <a:rPr lang="zh-CN" altLang="en-US" sz="2200" dirty="0">
                <a:solidFill>
                  <a:schemeClr val="bg1"/>
                </a:solidFill>
              </a:rPr>
              <a:t>实现草地、沙漠、大海地形随机化</a:t>
            </a:r>
          </a:p>
          <a:p>
            <a:r>
              <a:rPr lang="zh-CN" altLang="en-US" sz="2200" dirty="0">
                <a:solidFill>
                  <a:schemeClr val="bg1"/>
                </a:solidFill>
              </a:rPr>
              <a:t>实现高度平稳化过度</a:t>
            </a:r>
            <a:endParaRPr lang="en-US" altLang="zh-CN" sz="2200" dirty="0">
              <a:solidFill>
                <a:schemeClr val="bg1"/>
              </a:solidFill>
            </a:endParaRPr>
          </a:p>
          <a:p>
            <a:endParaRPr lang="zh-CN" altLang="en-US" sz="2200" dirty="0">
              <a:solidFill>
                <a:schemeClr val="bg1"/>
              </a:solidFill>
            </a:endParaRPr>
          </a:p>
          <a:p>
            <a:r>
              <a:rPr lang="en-US" altLang="zh-CN" sz="2200" dirty="0">
                <a:solidFill>
                  <a:schemeClr val="bg1"/>
                </a:solidFill>
              </a:rPr>
              <a:t>##day seven</a:t>
            </a:r>
            <a:endParaRPr lang="zh-CN" altLang="en-US" sz="2200" dirty="0">
              <a:solidFill>
                <a:schemeClr val="bg1"/>
              </a:solidFill>
            </a:endParaRPr>
          </a:p>
          <a:p>
            <a:r>
              <a:rPr lang="zh-CN" altLang="en-US" sz="2200" dirty="0">
                <a:solidFill>
                  <a:schemeClr val="bg1"/>
                </a:solidFill>
              </a:rPr>
              <a:t>添加水下地形和素材光照</a:t>
            </a:r>
          </a:p>
          <a:p>
            <a:r>
              <a:rPr lang="zh-CN" altLang="en-US" sz="2200" dirty="0">
                <a:solidFill>
                  <a:schemeClr val="bg1"/>
                </a:solidFill>
              </a:rPr>
              <a:t>增加了棕榈树和新的树素材</a:t>
            </a:r>
          </a:p>
          <a:p>
            <a:r>
              <a:rPr lang="zh-CN" altLang="en-US" sz="2200" dirty="0">
                <a:solidFill>
                  <a:schemeClr val="bg1"/>
                </a:solidFill>
              </a:rPr>
              <a:t>使水变得半透明</a:t>
            </a:r>
          </a:p>
          <a:p>
            <a:r>
              <a:rPr lang="zh-CN" altLang="en-US" sz="2200" dirty="0">
                <a:solidFill>
                  <a:schemeClr val="bg1"/>
                </a:solidFill>
              </a:rPr>
              <a:t>添加小草小花等小植物</a:t>
            </a:r>
          </a:p>
          <a:p>
            <a:r>
              <a:rPr lang="zh-CN" altLang="en-US" sz="2200" dirty="0">
                <a:solidFill>
                  <a:schemeClr val="bg1"/>
                </a:solidFill>
              </a:rPr>
              <a:t>多线程化提高</a:t>
            </a:r>
            <a:r>
              <a:rPr lang="en-US" altLang="zh-CN" sz="2200" dirty="0">
                <a:solidFill>
                  <a:schemeClr val="bg1"/>
                </a:solidFill>
              </a:rPr>
              <a:t>fps</a:t>
            </a:r>
          </a:p>
          <a:p>
            <a:r>
              <a:rPr lang="zh-CN" altLang="en-US" sz="2200" dirty="0">
                <a:solidFill>
                  <a:schemeClr val="bg1"/>
                </a:solidFill>
              </a:rPr>
              <a:t>修复光照</a:t>
            </a:r>
            <a:r>
              <a:rPr lang="en-US" altLang="zh-CN" sz="2200" dirty="0">
                <a:solidFill>
                  <a:schemeClr val="bg1"/>
                </a:solidFill>
              </a:rPr>
              <a:t>bug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23899382"/>
      </p:ext>
    </p:extLst>
  </p:cSld>
  <p:clrMapOvr>
    <a:masterClrMapping/>
  </p:clrMapOvr>
  <p:transition spd="slow" advClick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2A0CD2-CF04-445F-AF1B-E2D739184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53" y="2204977"/>
            <a:ext cx="8368746" cy="46530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05B811-CB69-4F93-BCC2-4E6CAD4E3A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1" t="45106" r="4110" b="44783"/>
          <a:stretch/>
        </p:blipFill>
        <p:spPr>
          <a:xfrm>
            <a:off x="0" y="885227"/>
            <a:ext cx="1106482" cy="7991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ADEFF3-9954-4BB7-AC0A-7E6CD9DB25F2}"/>
              </a:ext>
            </a:extLst>
          </p:cNvPr>
          <p:cNvSpPr/>
          <p:nvPr/>
        </p:nvSpPr>
        <p:spPr>
          <a:xfrm>
            <a:off x="176775" y="0"/>
            <a:ext cx="364567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80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PART  04</a:t>
            </a:r>
          </a:p>
          <a:p>
            <a:pPr algn="ctr" defTabSz="914400"/>
            <a:r>
              <a:rPr lang="zh-CN" altLang="en-US" sz="4000" b="1" dirty="0">
                <a:solidFill>
                  <a:prstClr val="white">
                    <a:lumMod val="85000"/>
                  </a:prstClr>
                </a:solidFill>
                <a:latin typeface="微软雅黑"/>
                <a:ea typeface="微软雅黑"/>
                <a:cs typeface="Arial Unicode MS" panose="020B0604020202020204" pitchFamily="34" charset="-122"/>
              </a:rPr>
              <a:t>提问环节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C0AF55-25C4-4B98-AFB9-3AAEF499A6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92232">
            <a:off x="763673" y="880881"/>
            <a:ext cx="5120377" cy="711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40637"/>
      </p:ext>
    </p:extLst>
  </p:cSld>
  <p:clrMapOvr>
    <a:masterClrMapping/>
  </p:clrMapOvr>
  <p:transition spd="slow" advClick="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FCDBD6D-7259-49E4-A9DD-9C8911065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/>
          <a:stretch/>
        </p:blipFill>
        <p:spPr>
          <a:xfrm>
            <a:off x="3245284" y="1723128"/>
            <a:ext cx="8924137" cy="51348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4F4CC4-38BA-417F-A900-5FE1ED72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1" r="14336" b="50000"/>
          <a:stretch/>
        </p:blipFill>
        <p:spPr>
          <a:xfrm>
            <a:off x="0" y="1392339"/>
            <a:ext cx="3597343" cy="46786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EAA7DC-4E4D-4113-84B6-9B9AE7A66E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1" t="45106" r="4110" b="44783"/>
          <a:stretch/>
        </p:blipFill>
        <p:spPr>
          <a:xfrm>
            <a:off x="10842351" y="-30673"/>
            <a:ext cx="1106482" cy="799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0FC02F-F880-424A-B4B6-2A6BBFEBC7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1" t="45106" r="4110" b="44783"/>
          <a:stretch/>
        </p:blipFill>
        <p:spPr>
          <a:xfrm>
            <a:off x="22579" y="6188893"/>
            <a:ext cx="1106482" cy="7991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001092B-4E45-447E-A241-DF7CBC3EC282}"/>
              </a:ext>
            </a:extLst>
          </p:cNvPr>
          <p:cNvSpPr txBox="1"/>
          <p:nvPr/>
        </p:nvSpPr>
        <p:spPr>
          <a:xfrm>
            <a:off x="7011412" y="661299"/>
            <a:ext cx="44165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汇报结束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821324466"/>
      </p:ext>
    </p:extLst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A239099-0FDC-411C-A6CC-C5BE5809818D}"/>
              </a:ext>
            </a:extLst>
          </p:cNvPr>
          <p:cNvSpPr/>
          <p:nvPr/>
        </p:nvSpPr>
        <p:spPr>
          <a:xfrm>
            <a:off x="0" y="0"/>
            <a:ext cx="314071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66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PART  01</a:t>
            </a:r>
          </a:p>
          <a:p>
            <a:pPr algn="ctr" defTabSz="914400"/>
            <a:r>
              <a:rPr lang="zh-CN" altLang="en-US" sz="3200" b="1" dirty="0">
                <a:solidFill>
                  <a:prstClr val="white">
                    <a:lumMod val="85000"/>
                  </a:prstClr>
                </a:solidFill>
                <a:latin typeface="微软雅黑"/>
                <a:ea typeface="微软雅黑"/>
                <a:cs typeface="Arial Unicode MS" panose="020B0604020202020204" pitchFamily="34" charset="-122"/>
              </a:rPr>
              <a:t>小组成员及分工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60EAC7-81D8-4906-9D40-210A53313ED3}"/>
              </a:ext>
            </a:extLst>
          </p:cNvPr>
          <p:cNvSpPr txBox="1"/>
          <p:nvPr/>
        </p:nvSpPr>
        <p:spPr>
          <a:xfrm>
            <a:off x="171450" y="1600438"/>
            <a:ext cx="31758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组长 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20172227 </a:t>
            </a:r>
            <a:r>
              <a:rPr lang="zh-CN" altLang="en-US" sz="3200" dirty="0">
                <a:solidFill>
                  <a:schemeClr val="bg1"/>
                </a:solidFill>
              </a:rPr>
              <a:t>周子寅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组员 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20172213 </a:t>
            </a:r>
            <a:r>
              <a:rPr lang="zh-CN" altLang="en-US" sz="3200" dirty="0">
                <a:solidFill>
                  <a:schemeClr val="bg1"/>
                </a:solidFill>
              </a:rPr>
              <a:t>陈煜民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20172222 </a:t>
            </a:r>
            <a:r>
              <a:rPr lang="zh-CN" altLang="en-US" sz="3200" dirty="0">
                <a:solidFill>
                  <a:schemeClr val="bg1"/>
                </a:solidFill>
              </a:rPr>
              <a:t>梁锦华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20172225 </a:t>
            </a:r>
            <a:r>
              <a:rPr lang="zh-CN" altLang="en-US" sz="3200" dirty="0">
                <a:solidFill>
                  <a:schemeClr val="bg1"/>
                </a:solidFill>
              </a:rPr>
              <a:t>辛良银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6E81E6-DE6E-42AE-9461-C2DB82100FD1}"/>
              </a:ext>
            </a:extLst>
          </p:cNvPr>
          <p:cNvSpPr txBox="1"/>
          <p:nvPr/>
        </p:nvSpPr>
        <p:spPr>
          <a:xfrm>
            <a:off x="4514850" y="257175"/>
            <a:ext cx="76771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成员分工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课程开始阶段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组长带领组员完成</a:t>
            </a:r>
            <a:r>
              <a:rPr lang="en-US" altLang="zh-CN" sz="2400" dirty="0">
                <a:solidFill>
                  <a:schemeClr val="bg1"/>
                </a:solidFill>
              </a:rPr>
              <a:t>OpenGL</a:t>
            </a:r>
            <a:r>
              <a:rPr lang="zh-CN" altLang="en-US" sz="2400" dirty="0">
                <a:solidFill>
                  <a:schemeClr val="bg1"/>
                </a:solidFill>
              </a:rPr>
              <a:t>图形库的搭建安装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由组长组织组员搭建环境 </a:t>
            </a:r>
            <a:r>
              <a:rPr lang="en-US" altLang="zh-CN" sz="2400" dirty="0">
                <a:solidFill>
                  <a:schemeClr val="bg1"/>
                </a:solidFill>
              </a:rPr>
              <a:t>Visual Studio 2019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2017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CodeBlocks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r>
              <a:rPr lang="zh-CN" altLang="en-US" sz="2400" dirty="0">
                <a:solidFill>
                  <a:schemeClr val="bg1"/>
                </a:solidFill>
              </a:rPr>
              <a:t>国庆节之前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购买蓝宝书（</a:t>
            </a:r>
            <a:r>
              <a:rPr lang="en-US" altLang="zh-CN" sz="2400" dirty="0">
                <a:solidFill>
                  <a:schemeClr val="bg1"/>
                </a:solidFill>
              </a:rPr>
              <a:t>OpenGL</a:t>
            </a:r>
            <a:r>
              <a:rPr lang="zh-CN" altLang="en-US" sz="2400" dirty="0">
                <a:solidFill>
                  <a:schemeClr val="bg1"/>
                </a:solidFill>
              </a:rPr>
              <a:t>超级宝典）作为教学参考书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组长完成</a:t>
            </a:r>
            <a:r>
              <a:rPr lang="en-US" altLang="zh-CN" sz="2400" dirty="0">
                <a:solidFill>
                  <a:schemeClr val="bg1"/>
                </a:solidFill>
              </a:rPr>
              <a:t>OpenGL</a:t>
            </a:r>
            <a:r>
              <a:rPr lang="zh-CN" altLang="en-US" sz="2400" dirty="0">
                <a:solidFill>
                  <a:schemeClr val="bg1"/>
                </a:solidFill>
              </a:rPr>
              <a:t>图形库中常用库函数的初步学习，编写书中例题以及代码和组员交流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组员积极跟进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在</a:t>
            </a:r>
            <a:r>
              <a:rPr lang="en-US" altLang="zh-CN" sz="2400" dirty="0" err="1">
                <a:solidFill>
                  <a:schemeClr val="bg1"/>
                </a:solidFill>
              </a:rPr>
              <a:t>QQ</a:t>
            </a:r>
            <a:r>
              <a:rPr lang="zh-CN" altLang="en-US" sz="2400" dirty="0">
                <a:solidFill>
                  <a:schemeClr val="bg1"/>
                </a:solidFill>
              </a:rPr>
              <a:t>群中积极分享课本和开源程序代码。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同时在</a:t>
            </a:r>
            <a:r>
              <a:rPr lang="en-US" altLang="zh-CN" sz="2400" dirty="0">
                <a:solidFill>
                  <a:schemeClr val="bg1"/>
                </a:solidFill>
              </a:rPr>
              <a:t>G</a:t>
            </a:r>
            <a:r>
              <a:rPr lang="zh-CN" altLang="en-US" sz="2400" dirty="0">
                <a:solidFill>
                  <a:schemeClr val="bg1"/>
                </a:solidFill>
              </a:rPr>
              <a:t>站（</a:t>
            </a:r>
            <a:r>
              <a:rPr lang="en-US" altLang="zh-CN" sz="2400" dirty="0" err="1">
                <a:solidFill>
                  <a:schemeClr val="bg1"/>
                </a:solidFill>
              </a:rPr>
              <a:t>Github</a:t>
            </a:r>
            <a:r>
              <a:rPr lang="zh-CN" altLang="en-US" sz="2400" dirty="0">
                <a:solidFill>
                  <a:schemeClr val="bg1"/>
                </a:solidFill>
              </a:rPr>
              <a:t>）建立小组主页，小组成员将一些完善的开源代码传入主页中共同分享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3.10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~12</a:t>
            </a:r>
            <a:r>
              <a:rPr lang="zh-CN" altLang="en-US" sz="2400" dirty="0">
                <a:solidFill>
                  <a:schemeClr val="bg1"/>
                </a:solidFill>
              </a:rPr>
              <a:t>月 根据学习进度安排由组长带领继续学习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9805"/>
      </p:ext>
    </p:extLst>
  </p:cSld>
  <p:clrMapOvr>
    <a:masterClrMapping/>
  </p:clrMapOvr>
  <p:transition spd="slow" advClick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2A0CD2-CF04-445F-AF1B-E2D739184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254" y="2281177"/>
            <a:ext cx="8368746" cy="46530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05B811-CB69-4F93-BCC2-4E6CAD4E3A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1" t="45106" r="4110" b="44783"/>
          <a:stretch/>
        </p:blipFill>
        <p:spPr>
          <a:xfrm>
            <a:off x="0" y="885227"/>
            <a:ext cx="1106482" cy="7991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ADEFF3-9954-4BB7-AC0A-7E6CD9DB25F2}"/>
              </a:ext>
            </a:extLst>
          </p:cNvPr>
          <p:cNvSpPr/>
          <p:nvPr/>
        </p:nvSpPr>
        <p:spPr>
          <a:xfrm>
            <a:off x="175973" y="0"/>
            <a:ext cx="3647281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8000" dirty="0">
                <a:solidFill>
                  <a:prstClr val="white">
                    <a:lumMod val="85000"/>
                  </a:prstClr>
                </a:solidFill>
                <a:latin typeface="Impact" panose="020B0806030902050204" pitchFamily="34" charset="0"/>
                <a:ea typeface="Kozuka Gothic Pr6N EL" panose="020B0200000000000000" pitchFamily="34" charset="-128"/>
              </a:rPr>
              <a:t>PART  02</a:t>
            </a:r>
          </a:p>
          <a:p>
            <a:pPr algn="ctr" defTabSz="914400"/>
            <a:r>
              <a:rPr lang="zh-CN" altLang="en-US" sz="4000" b="1" dirty="0">
                <a:solidFill>
                  <a:prstClr val="white">
                    <a:lumMod val="85000"/>
                  </a:prstClr>
                </a:solidFill>
                <a:latin typeface="微软雅黑"/>
                <a:ea typeface="微软雅黑"/>
                <a:cs typeface="Arial Unicode MS" panose="020B0604020202020204" pitchFamily="34" charset="-122"/>
              </a:rPr>
              <a:t>学习进度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C0AF55-25C4-4B98-AFB9-3AAEF499A6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92232">
            <a:off x="763673" y="880881"/>
            <a:ext cx="5120377" cy="711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5516"/>
      </p:ext>
    </p:extLst>
  </p:cSld>
  <p:clrMapOvr>
    <a:masterClrMapping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B997BBC-F17B-4D37-B48E-13A4F5AC6EBB}"/>
              </a:ext>
            </a:extLst>
          </p:cNvPr>
          <p:cNvSpPr txBox="1"/>
          <p:nvPr/>
        </p:nvSpPr>
        <p:spPr>
          <a:xfrm>
            <a:off x="416949" y="200025"/>
            <a:ext cx="5448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环境搭建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在</a:t>
            </a:r>
            <a:r>
              <a:rPr lang="en-US" altLang="zh-CN" sz="2400" dirty="0" err="1">
                <a:solidFill>
                  <a:schemeClr val="bg1"/>
                </a:solidFill>
              </a:rPr>
              <a:t>DevC</a:t>
            </a:r>
            <a:r>
              <a:rPr lang="en-US" altLang="zh-CN" sz="2400" dirty="0">
                <a:solidFill>
                  <a:schemeClr val="bg1"/>
                </a:solidFill>
              </a:rPr>
              <a:t>++</a:t>
            </a:r>
            <a:r>
              <a:rPr lang="zh-CN" altLang="en-US" sz="2400" dirty="0">
                <a:solidFill>
                  <a:schemeClr val="bg1"/>
                </a:solidFill>
              </a:rPr>
              <a:t>界面中搭建框架运行默认程序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1FF09D-AE24-4DDD-B86F-568166A8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1114425"/>
            <a:ext cx="3048000" cy="30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208B92-4375-4CE9-BAA4-06D7C105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9" y="1114425"/>
            <a:ext cx="6505575" cy="3914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3EA036-8659-4986-9F1D-09B2DAE5A63F}"/>
              </a:ext>
            </a:extLst>
          </p:cNvPr>
          <p:cNvSpPr txBox="1"/>
          <p:nvPr/>
        </p:nvSpPr>
        <p:spPr>
          <a:xfrm>
            <a:off x="188349" y="5339090"/>
            <a:ext cx="11576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问题是</a:t>
            </a:r>
            <a:r>
              <a:rPr lang="en-US" altLang="zh-CN" sz="2800" dirty="0" err="1">
                <a:solidFill>
                  <a:schemeClr val="bg1"/>
                </a:solidFill>
              </a:rPr>
              <a:t>DevC</a:t>
            </a:r>
            <a:r>
              <a:rPr lang="en-US" altLang="zh-CN" sz="2800" dirty="0">
                <a:solidFill>
                  <a:schemeClr val="bg1"/>
                </a:solidFill>
              </a:rPr>
              <a:t>++</a:t>
            </a:r>
            <a:r>
              <a:rPr lang="zh-CN" altLang="en-US" sz="2800" dirty="0">
                <a:solidFill>
                  <a:schemeClr val="bg1"/>
                </a:solidFill>
              </a:rPr>
              <a:t>的</a:t>
            </a:r>
            <a:r>
              <a:rPr lang="en-US" altLang="zh-CN" sz="2800" dirty="0">
                <a:solidFill>
                  <a:schemeClr val="bg1"/>
                </a:solidFill>
              </a:rPr>
              <a:t>Link</a:t>
            </a:r>
            <a:r>
              <a:rPr lang="zh-CN" altLang="en-US" sz="2800" dirty="0">
                <a:solidFill>
                  <a:schemeClr val="bg1"/>
                </a:solidFill>
              </a:rPr>
              <a:t>链接程序在每一次打开的时候需要重新输入十分麻烦</a:t>
            </a:r>
          </a:p>
        </p:txBody>
      </p:sp>
    </p:spTree>
    <p:extLst>
      <p:ext uri="{BB962C8B-B14F-4D97-AF65-F5344CB8AC3E}">
        <p14:creationId xmlns:p14="http://schemas.microsoft.com/office/powerpoint/2010/main" val="3885355189"/>
      </p:ext>
    </p:extLst>
  </p:cSld>
  <p:clrMapOvr>
    <a:masterClrMapping/>
  </p:clrMapOvr>
  <p:transition spd="slow" advClick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BF122E-5C2E-4075-BE29-DB8989964423}"/>
              </a:ext>
            </a:extLst>
          </p:cNvPr>
          <p:cNvSpPr txBox="1"/>
          <p:nvPr/>
        </p:nvSpPr>
        <p:spPr>
          <a:xfrm>
            <a:off x="342900" y="295275"/>
            <a:ext cx="115908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于是我们选择了</a:t>
            </a:r>
            <a:r>
              <a:rPr lang="en-US" altLang="zh-CN" sz="3200" dirty="0">
                <a:solidFill>
                  <a:schemeClr val="bg1"/>
                </a:solidFill>
              </a:rPr>
              <a:t>Visual Studio</a:t>
            </a:r>
            <a:r>
              <a:rPr lang="zh-CN" altLang="en-US" sz="3200" dirty="0">
                <a:solidFill>
                  <a:schemeClr val="bg1"/>
                </a:solidFill>
              </a:rPr>
              <a:t>作为</a:t>
            </a:r>
            <a:r>
              <a:rPr lang="en-US" altLang="zh-CN" sz="3200" dirty="0">
                <a:solidFill>
                  <a:schemeClr val="bg1"/>
                </a:solidFill>
              </a:rPr>
              <a:t>OpenGL</a:t>
            </a:r>
            <a:r>
              <a:rPr lang="zh-CN" altLang="en-US" sz="3200" dirty="0">
                <a:solidFill>
                  <a:schemeClr val="bg1"/>
                </a:solidFill>
              </a:rPr>
              <a:t>的编译环境进行搭建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参考了</a:t>
            </a:r>
            <a:r>
              <a:rPr lang="en-US" altLang="zh-CN" sz="3200" dirty="0" err="1">
                <a:solidFill>
                  <a:schemeClr val="bg1"/>
                </a:solidFill>
              </a:rPr>
              <a:t>CSDN</a:t>
            </a:r>
            <a:r>
              <a:rPr lang="zh-CN" altLang="en-US" sz="3200" dirty="0">
                <a:solidFill>
                  <a:schemeClr val="bg1"/>
                </a:solidFill>
              </a:rPr>
              <a:t>博客的安装方法 对</a:t>
            </a:r>
            <a:r>
              <a:rPr lang="en-US" altLang="zh-CN" sz="3200" dirty="0" err="1">
                <a:solidFill>
                  <a:schemeClr val="bg1"/>
                </a:solidFill>
              </a:rPr>
              <a:t>VS2019</a:t>
            </a:r>
            <a:r>
              <a:rPr lang="en-US" altLang="zh-CN" sz="3200" dirty="0">
                <a:solidFill>
                  <a:schemeClr val="bg1"/>
                </a:solidFill>
              </a:rPr>
              <a:t> 2017</a:t>
            </a:r>
            <a:r>
              <a:rPr lang="zh-CN" altLang="en-US" sz="3200" dirty="0">
                <a:solidFill>
                  <a:schemeClr val="bg1"/>
                </a:solidFill>
              </a:rPr>
              <a:t>两个版本都顺利安装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8CAD44-4E32-4FE6-A569-E29000AF8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535027"/>
            <a:ext cx="8009794" cy="49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24192"/>
      </p:ext>
    </p:extLst>
  </p:cSld>
  <p:clrMapOvr>
    <a:masterClrMapping/>
  </p:clrMapOvr>
  <p:transition spd="slow"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C40600-99B7-4C65-B9E3-D2C86788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43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D1FF9CB-1B11-479B-9491-9769CE4EC13F}"/>
              </a:ext>
            </a:extLst>
          </p:cNvPr>
          <p:cNvSpPr/>
          <p:nvPr/>
        </p:nvSpPr>
        <p:spPr>
          <a:xfrm>
            <a:off x="4210050" y="3429000"/>
            <a:ext cx="3981450" cy="10572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20434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09C4BA-4570-44E9-95DC-A012DF91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4300"/>
            <a:ext cx="3733800" cy="5715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EF1BAB2-9461-4F57-9947-4E0ECAC2E7C2}"/>
              </a:ext>
            </a:extLst>
          </p:cNvPr>
          <p:cNvSpPr/>
          <p:nvPr/>
        </p:nvSpPr>
        <p:spPr>
          <a:xfrm>
            <a:off x="342900" y="4619625"/>
            <a:ext cx="3429000" cy="57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800758-5205-4816-9976-4FFD138B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5" y="390525"/>
            <a:ext cx="12001430" cy="54387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82D4F8-5568-47D9-A163-7295FBAFA387}"/>
              </a:ext>
            </a:extLst>
          </p:cNvPr>
          <p:cNvSpPr/>
          <p:nvPr/>
        </p:nvSpPr>
        <p:spPr>
          <a:xfrm>
            <a:off x="1885949" y="3951268"/>
            <a:ext cx="88106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这样就可以在</a:t>
            </a:r>
            <a:r>
              <a:rPr lang="en-US" altLang="zh-CN" sz="2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vs2019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中成功配置</a:t>
            </a:r>
            <a:r>
              <a:rPr lang="en-US" altLang="zh-CN" sz="2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了，在源文件中新建 </a:t>
            </a:r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2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cpp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文件就可以开始第一个项目</a:t>
            </a:r>
            <a:endParaRPr lang="zh-CN" altLang="en-US" sz="2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670481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A33349-1C76-479C-A725-EDE8FEB1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ECAFCB-BC2D-4ADA-9E0C-2AD27B355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65" y="441325"/>
            <a:ext cx="10390870" cy="59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3825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</TotalTime>
  <Words>854</Words>
  <Application>Microsoft Office PowerPoint</Application>
  <PresentationFormat>宽屏</PresentationFormat>
  <Paragraphs>124</Paragraphs>
  <Slides>23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微软雅黑</vt:lpstr>
      <vt:lpstr>微软雅黑</vt:lpstr>
      <vt:lpstr>Arial</vt:lpstr>
      <vt:lpstr>Calibri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Ezio Auditore</cp:lastModifiedBy>
  <cp:revision>27</cp:revision>
  <dcterms:created xsi:type="dcterms:W3CDTF">2017-08-18T03:02:00Z</dcterms:created>
  <dcterms:modified xsi:type="dcterms:W3CDTF">2019-10-07T15:08:20Z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